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62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EA92D"/>
    <a:srgbClr val="DD3F50"/>
    <a:srgbClr val="8D0939"/>
    <a:srgbClr val="AC8EAD"/>
    <a:srgbClr val="FF5050"/>
    <a:srgbClr val="FFCC66"/>
    <a:srgbClr val="FF6E0D"/>
    <a:srgbClr val="AAE2F4"/>
    <a:srgbClr val="DEEBF7"/>
    <a:srgbClr val="62D9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AD369D-2B83-49EA-AD56-CF6C5C37827D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610B7B-9DE2-4727-BF0F-F4DE7A27E4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57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5400" b="1">
                <a:solidFill>
                  <a:schemeClr val="accent5">
                    <a:lumMod val="75000"/>
                  </a:schemeClr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5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7E3A1-450D-42B5-AFAC-49C41AC1E6E7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14B4A-0E78-4FD9-B00E-C92118E778E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73249387-0E9A-4122-97C3-73270E07E87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4963" y="4990207"/>
            <a:ext cx="4322073" cy="1731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7829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7567" y="791308"/>
            <a:ext cx="11227777" cy="5952007"/>
          </a:xfrm>
        </p:spPr>
        <p:txBody>
          <a:bodyPr/>
          <a:lstStyle>
            <a:lvl1pPr>
              <a:defRPr>
                <a:solidFill>
                  <a:schemeClr val="accent5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5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5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5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5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7E3A1-450D-42B5-AFAC-49C41AC1E6E7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14B4A-0E78-4FD9-B00E-C92118E778E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ound Same Side Corner Rectangle 9"/>
          <p:cNvSpPr/>
          <p:nvPr userDrawn="1"/>
        </p:nvSpPr>
        <p:spPr>
          <a:xfrm rot="5400000">
            <a:off x="107010" y="100782"/>
            <a:ext cx="381001" cy="595024"/>
          </a:xfrm>
          <a:prstGeom prst="round2SameRect">
            <a:avLst>
              <a:gd name="adj1" fmla="val 48334"/>
              <a:gd name="adj2" fmla="val 0"/>
            </a:avLst>
          </a:prstGeom>
          <a:solidFill>
            <a:srgbClr val="A525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 Same Side Corner Rectangle 9">
            <a:extLst>
              <a:ext uri="{FF2B5EF4-FFF2-40B4-BE49-F238E27FC236}">
                <a16:creationId xmlns:a16="http://schemas.microsoft.com/office/drawing/2014/main" xmlns="" id="{B555ACE8-C117-4773-9876-0BB730B9C4EB}"/>
              </a:ext>
            </a:extLst>
          </p:cNvPr>
          <p:cNvSpPr/>
          <p:nvPr userDrawn="1"/>
        </p:nvSpPr>
        <p:spPr>
          <a:xfrm rot="5400000">
            <a:off x="107010" y="91990"/>
            <a:ext cx="381001" cy="595024"/>
          </a:xfrm>
          <a:prstGeom prst="round2SameRect">
            <a:avLst>
              <a:gd name="adj1" fmla="val 48334"/>
              <a:gd name="adj2" fmla="val 0"/>
            </a:avLst>
          </a:prstGeom>
          <a:solidFill>
            <a:srgbClr val="4D8C40"/>
          </a:solidFill>
          <a:ln>
            <a:solidFill>
              <a:srgbClr val="4D8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xmlns="" id="{3AA03AEB-58CC-4051-8EB4-BC5483C3D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7567" y="70903"/>
            <a:ext cx="11227777" cy="637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9E9D361E-ADDE-4003-8E47-40245055C84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3009" y="6196012"/>
            <a:ext cx="1712085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2057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 b="1">
                <a:solidFill>
                  <a:schemeClr val="accent5">
                    <a:lumMod val="75000"/>
                  </a:schemeClr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5">
                    <a:lumMod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7E3A1-450D-42B5-AFAC-49C41AC1E6E7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14B4A-0E78-4FD9-B00E-C92118E778E8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0046E6F9-2709-48E2-B80C-9354A787B49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3009" y="6196012"/>
            <a:ext cx="1712085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424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9424" y="782515"/>
            <a:ext cx="5338622" cy="5938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3955" y="782513"/>
            <a:ext cx="5693245" cy="5938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7E3A1-450D-42B5-AFAC-49C41AC1E6E7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14B4A-0E78-4FD9-B00E-C92118E778E8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ound Same Side Corner Rectangle 9">
            <a:extLst>
              <a:ext uri="{FF2B5EF4-FFF2-40B4-BE49-F238E27FC236}">
                <a16:creationId xmlns:a16="http://schemas.microsoft.com/office/drawing/2014/main" xmlns="" id="{3E8C5EA8-BD37-4EDE-84E0-0CA2C17E0239}"/>
              </a:ext>
            </a:extLst>
          </p:cNvPr>
          <p:cNvSpPr/>
          <p:nvPr userDrawn="1"/>
        </p:nvSpPr>
        <p:spPr>
          <a:xfrm rot="5400000">
            <a:off x="107010" y="91990"/>
            <a:ext cx="381001" cy="595024"/>
          </a:xfrm>
          <a:prstGeom prst="round2SameRect">
            <a:avLst>
              <a:gd name="adj1" fmla="val 48334"/>
              <a:gd name="adj2" fmla="val 0"/>
            </a:avLst>
          </a:prstGeom>
          <a:solidFill>
            <a:srgbClr val="4D8C40"/>
          </a:solidFill>
          <a:ln>
            <a:solidFill>
              <a:srgbClr val="4D8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xmlns="" id="{1DD56CD7-3211-490C-94FA-35F53B93B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424" y="70903"/>
            <a:ext cx="11227777" cy="637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9548B287-760D-4C72-9280-6481EEB01C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3009" y="6196012"/>
            <a:ext cx="1712085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460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5023" y="804084"/>
            <a:ext cx="5500977" cy="688311"/>
          </a:xfrm>
        </p:spPr>
        <p:txBody>
          <a:bodyPr anchor="ctr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024" y="1583172"/>
            <a:ext cx="5500976" cy="512330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9610" y="804083"/>
            <a:ext cx="5580185" cy="688311"/>
          </a:xfrm>
        </p:spPr>
        <p:txBody>
          <a:bodyPr anchor="ctr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7E3A1-450D-42B5-AFAC-49C41AC1E6E7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14B4A-0E78-4FD9-B00E-C92118E778E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Round Same Side Corner Rectangle 9">
            <a:extLst>
              <a:ext uri="{FF2B5EF4-FFF2-40B4-BE49-F238E27FC236}">
                <a16:creationId xmlns:a16="http://schemas.microsoft.com/office/drawing/2014/main" xmlns="" id="{4C22F295-A19D-4D75-8267-A86DBA51B4FF}"/>
              </a:ext>
            </a:extLst>
          </p:cNvPr>
          <p:cNvSpPr/>
          <p:nvPr userDrawn="1"/>
        </p:nvSpPr>
        <p:spPr>
          <a:xfrm rot="5400000">
            <a:off x="107010" y="91990"/>
            <a:ext cx="381001" cy="595024"/>
          </a:xfrm>
          <a:prstGeom prst="round2SameRect">
            <a:avLst>
              <a:gd name="adj1" fmla="val 48334"/>
              <a:gd name="adj2" fmla="val 0"/>
            </a:avLst>
          </a:prstGeom>
          <a:solidFill>
            <a:srgbClr val="4D8C40"/>
          </a:solidFill>
          <a:ln>
            <a:solidFill>
              <a:srgbClr val="4D8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5" name="Content Placeholder 5">
            <a:extLst>
              <a:ext uri="{FF2B5EF4-FFF2-40B4-BE49-F238E27FC236}">
                <a16:creationId xmlns:a16="http://schemas.microsoft.com/office/drawing/2014/main" xmlns="" id="{EE40025F-A244-4FBC-8985-75EDB70B56A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9610" y="1598168"/>
            <a:ext cx="5580185" cy="512330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itle Placeholder 1">
            <a:extLst>
              <a:ext uri="{FF2B5EF4-FFF2-40B4-BE49-F238E27FC236}">
                <a16:creationId xmlns:a16="http://schemas.microsoft.com/office/drawing/2014/main" xmlns="" id="{80DF3DB3-D1C9-4920-B316-0B48C5B48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5023" y="70903"/>
            <a:ext cx="11227777" cy="637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707CD890-4617-4637-98F9-F091CA797F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3009" y="6196012"/>
            <a:ext cx="1712085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262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7E3A1-450D-42B5-AFAC-49C41AC1E6E7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14B4A-0E78-4FD9-B00E-C92118E778E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ound Same Side Corner Rectangle 9">
            <a:extLst>
              <a:ext uri="{FF2B5EF4-FFF2-40B4-BE49-F238E27FC236}">
                <a16:creationId xmlns:a16="http://schemas.microsoft.com/office/drawing/2014/main" xmlns="" id="{BDBAB0E5-F63C-4D42-9543-61063EE31A49}"/>
              </a:ext>
            </a:extLst>
          </p:cNvPr>
          <p:cNvSpPr/>
          <p:nvPr userDrawn="1"/>
        </p:nvSpPr>
        <p:spPr>
          <a:xfrm rot="5400000">
            <a:off x="107010" y="91990"/>
            <a:ext cx="381001" cy="595024"/>
          </a:xfrm>
          <a:prstGeom prst="round2SameRect">
            <a:avLst>
              <a:gd name="adj1" fmla="val 48334"/>
              <a:gd name="adj2" fmla="val 0"/>
            </a:avLst>
          </a:prstGeom>
          <a:solidFill>
            <a:srgbClr val="4D8C40"/>
          </a:solidFill>
          <a:ln>
            <a:solidFill>
              <a:srgbClr val="4D8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xmlns="" id="{F566D60B-A4B4-4AC5-94EA-2B7266342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5023" y="70903"/>
            <a:ext cx="11227777" cy="637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920AA4F6-1192-4540-944E-D5FE56665EC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3009" y="6196012"/>
            <a:ext cx="1712085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2943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7E3A1-450D-42B5-AFAC-49C41AC1E6E7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14B4A-0E78-4FD9-B00E-C92118E778E8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791619AA-2DF7-4F8D-9A18-BC1DC066CFE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3009" y="6196012"/>
            <a:ext cx="1712085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5812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34228" y="168473"/>
            <a:ext cx="6921087" cy="65530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7E3A1-450D-42B5-AFAC-49C41AC1E6E7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14B4A-0E78-4FD9-B00E-C92118E778E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ound Same Side Corner Rectangle 9">
            <a:extLst>
              <a:ext uri="{FF2B5EF4-FFF2-40B4-BE49-F238E27FC236}">
                <a16:creationId xmlns:a16="http://schemas.microsoft.com/office/drawing/2014/main" xmlns="" id="{43AFD42F-EDAB-4E2F-B585-40CD57EA9F69}"/>
              </a:ext>
            </a:extLst>
          </p:cNvPr>
          <p:cNvSpPr/>
          <p:nvPr userDrawn="1"/>
        </p:nvSpPr>
        <p:spPr>
          <a:xfrm rot="5400000">
            <a:off x="107010" y="91990"/>
            <a:ext cx="381001" cy="595024"/>
          </a:xfrm>
          <a:prstGeom prst="round2SameRect">
            <a:avLst>
              <a:gd name="adj1" fmla="val 48334"/>
              <a:gd name="adj2" fmla="val 0"/>
            </a:avLst>
          </a:prstGeom>
          <a:solidFill>
            <a:srgbClr val="4D8C40"/>
          </a:solidFill>
          <a:ln>
            <a:solidFill>
              <a:srgbClr val="4D8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xmlns="" id="{8CFD4BC4-4EEA-4BAB-8FA5-B6FEEEC6748D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657226" y="1199464"/>
            <a:ext cx="4114799" cy="552201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xmlns="" id="{2D86FA8D-7C75-4454-9F99-4CB79CF89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6" y="168473"/>
            <a:ext cx="4114799" cy="9523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5AEBFB05-767C-409F-BE83-3A19CED493A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3009" y="6196012"/>
            <a:ext cx="1712085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239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7E3A1-450D-42B5-AFAC-49C41AC1E6E7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14B4A-0E78-4FD9-B00E-C92118E778E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ound Same Side Corner Rectangle 9">
            <a:extLst>
              <a:ext uri="{FF2B5EF4-FFF2-40B4-BE49-F238E27FC236}">
                <a16:creationId xmlns:a16="http://schemas.microsoft.com/office/drawing/2014/main" xmlns="" id="{43AFD42F-EDAB-4E2F-B585-40CD57EA9F69}"/>
              </a:ext>
            </a:extLst>
          </p:cNvPr>
          <p:cNvSpPr/>
          <p:nvPr userDrawn="1"/>
        </p:nvSpPr>
        <p:spPr>
          <a:xfrm rot="5400000">
            <a:off x="107010" y="91990"/>
            <a:ext cx="381001" cy="595024"/>
          </a:xfrm>
          <a:prstGeom prst="round2SameRect">
            <a:avLst>
              <a:gd name="adj1" fmla="val 48334"/>
              <a:gd name="adj2" fmla="val 0"/>
            </a:avLst>
          </a:prstGeom>
          <a:solidFill>
            <a:srgbClr val="4D8C40"/>
          </a:solidFill>
          <a:ln>
            <a:solidFill>
              <a:srgbClr val="4D8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xmlns="" id="{8CFD4BC4-4EEA-4BAB-8FA5-B6FEEEC6748D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657226" y="1199464"/>
            <a:ext cx="4114799" cy="552201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Picture Placeholder 2">
            <a:extLst>
              <a:ext uri="{FF2B5EF4-FFF2-40B4-BE49-F238E27FC236}">
                <a16:creationId xmlns:a16="http://schemas.microsoft.com/office/drawing/2014/main" xmlns="" id="{73596A09-7747-447A-B1DA-F2731503DB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834228" y="168473"/>
            <a:ext cx="6877125" cy="655300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xmlns="" id="{AD5EADB6-6EC3-4811-A45C-385C52D212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6" y="168473"/>
            <a:ext cx="4114799" cy="9523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A8991DDC-FDBC-4EC0-B8FC-0F58B6A217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3009" y="6196012"/>
            <a:ext cx="1712085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4859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2111" y="138976"/>
            <a:ext cx="11227777" cy="637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2111" y="846994"/>
            <a:ext cx="11227777" cy="53299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7E3A1-450D-42B5-AFAC-49C41AC1E6E7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C14B4A-0E78-4FD9-B00E-C92118E778E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7D99350-F281-493A-97EF-95042A4991E8}"/>
              </a:ext>
            </a:extLst>
          </p:cNvPr>
          <p:cNvSpPr/>
          <p:nvPr userDrawn="1"/>
        </p:nvSpPr>
        <p:spPr>
          <a:xfrm>
            <a:off x="0" y="6792532"/>
            <a:ext cx="8610600" cy="82591"/>
          </a:xfrm>
          <a:prstGeom prst="rect">
            <a:avLst/>
          </a:prstGeom>
          <a:solidFill>
            <a:srgbClr val="0097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A80DE98E-EE17-4BC8-84C1-FB856FFB9061}"/>
              </a:ext>
            </a:extLst>
          </p:cNvPr>
          <p:cNvSpPr/>
          <p:nvPr userDrawn="1"/>
        </p:nvSpPr>
        <p:spPr>
          <a:xfrm>
            <a:off x="8610600" y="6792295"/>
            <a:ext cx="3581400" cy="82568"/>
          </a:xfrm>
          <a:prstGeom prst="rect">
            <a:avLst/>
          </a:prstGeom>
          <a:solidFill>
            <a:srgbClr val="4D8C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888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8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400" b="1" kern="1200" dirty="0">
          <a:solidFill>
            <a:schemeClr val="accent5">
              <a:lumMod val="75000"/>
            </a:schemeClr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5">
              <a:lumMod val="7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5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5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5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5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0" dirty="0" smtClean="0">
                <a:solidFill>
                  <a:schemeClr val="tx1"/>
                </a:solidFill>
              </a:rPr>
              <a:t>The </a:t>
            </a:r>
            <a:r>
              <a:rPr lang="en-US" b="0" dirty="0">
                <a:solidFill>
                  <a:schemeClr val="tx1"/>
                </a:solidFill>
              </a:rPr>
              <a:t>Role of</a:t>
            </a:r>
            <a:br>
              <a:rPr lang="en-US" b="0" dirty="0">
                <a:solidFill>
                  <a:schemeClr val="tx1"/>
                </a:solidFill>
              </a:rPr>
            </a:br>
            <a:r>
              <a:rPr lang="en-US" b="0" dirty="0">
                <a:solidFill>
                  <a:schemeClr val="tx1"/>
                </a:solidFill>
              </a:rPr>
              <a:t>the HPA </a:t>
            </a:r>
            <a:r>
              <a:rPr lang="en-US" b="0" dirty="0" smtClean="0">
                <a:solidFill>
                  <a:schemeClr val="tx1"/>
                </a:solidFill>
              </a:rPr>
              <a:t>Axis in Anxiety Disorders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Alireza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Farnam</a:t>
            </a:r>
            <a:r>
              <a:rPr lang="en-US" dirty="0" smtClean="0">
                <a:solidFill>
                  <a:schemeClr val="tx1"/>
                </a:solidFill>
              </a:rPr>
              <a:t> MD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Professor of psychiatry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TUOMS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12604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>
                <a:solidFill>
                  <a:schemeClr val="tx1"/>
                </a:solidFill>
              </a:rPr>
              <a:t>In </a:t>
            </a:r>
            <a:r>
              <a:rPr lang="en-US" dirty="0">
                <a:solidFill>
                  <a:schemeClr val="tx1"/>
                </a:solidFill>
              </a:rPr>
              <a:t>preclinical and clinical </a:t>
            </a:r>
            <a:r>
              <a:rPr lang="en-US" dirty="0" smtClean="0">
                <a:solidFill>
                  <a:schemeClr val="tx1"/>
                </a:solidFill>
              </a:rPr>
              <a:t>studies, </a:t>
            </a:r>
            <a:r>
              <a:rPr lang="en-US" dirty="0" smtClean="0">
                <a:solidFill>
                  <a:srgbClr val="FF0000"/>
                </a:solidFill>
              </a:rPr>
              <a:t>glucocorticoids </a:t>
            </a:r>
            <a:r>
              <a:rPr lang="en-US" dirty="0">
                <a:solidFill>
                  <a:schemeClr val="tx1"/>
                </a:solidFill>
              </a:rPr>
              <a:t>have been shown to </a:t>
            </a:r>
            <a:r>
              <a:rPr lang="en-US" dirty="0">
                <a:solidFill>
                  <a:srgbClr val="00B0F0"/>
                </a:solidFill>
              </a:rPr>
              <a:t>block</a:t>
            </a:r>
            <a:r>
              <a:rPr lang="en-US" dirty="0"/>
              <a:t> </a:t>
            </a:r>
            <a:r>
              <a:rPr lang="en-US" dirty="0">
                <a:solidFill>
                  <a:schemeClr val="tx1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B0F0"/>
                </a:solidFill>
              </a:rPr>
              <a:t>recall of traumatic memories</a:t>
            </a:r>
            <a:r>
              <a:rPr lang="en-US" dirty="0"/>
              <a:t>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Cortisol</a:t>
            </a:r>
            <a:r>
              <a:rPr lang="en-US" dirty="0" smtClean="0"/>
              <a:t> </a:t>
            </a:r>
            <a:r>
              <a:rPr lang="en-US" dirty="0">
                <a:solidFill>
                  <a:schemeClr val="tx1"/>
                </a:solidFill>
              </a:rPr>
              <a:t>was also found to </a:t>
            </a:r>
            <a:r>
              <a:rPr lang="en-US" dirty="0">
                <a:solidFill>
                  <a:srgbClr val="00B0F0"/>
                </a:solidFill>
              </a:rPr>
              <a:t>reduce </a:t>
            </a:r>
            <a:r>
              <a:rPr lang="en-US" dirty="0">
                <a:solidFill>
                  <a:schemeClr val="tx1"/>
                </a:solidFill>
              </a:rPr>
              <a:t>the activation </a:t>
            </a:r>
            <a:r>
              <a:rPr lang="en-US" dirty="0">
                <a:solidFill>
                  <a:srgbClr val="00B0F0"/>
                </a:solidFill>
              </a:rPr>
              <a:t>of fear responses </a:t>
            </a:r>
            <a:r>
              <a:rPr lang="en-US" dirty="0" smtClean="0">
                <a:solidFill>
                  <a:schemeClr val="tx1"/>
                </a:solidFill>
              </a:rPr>
              <a:t>in patients </a:t>
            </a:r>
            <a:r>
              <a:rPr lang="en-US" dirty="0">
                <a:solidFill>
                  <a:schemeClr val="tx1"/>
                </a:solidFill>
              </a:rPr>
              <a:t>with SAD and spider phobia.</a:t>
            </a:r>
          </a:p>
        </p:txBody>
      </p:sp>
    </p:spTree>
    <p:extLst>
      <p:ext uri="{BB962C8B-B14F-4D97-AF65-F5344CB8AC3E}">
        <p14:creationId xmlns:p14="http://schemas.microsoft.com/office/powerpoint/2010/main" val="16670307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761" y="1825625"/>
            <a:ext cx="10903039" cy="435133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In preclinical studies, </a:t>
            </a:r>
            <a:r>
              <a:rPr lang="en-US" dirty="0" smtClean="0">
                <a:solidFill>
                  <a:srgbClr val="FF0000"/>
                </a:solidFill>
              </a:rPr>
              <a:t>RU-486 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dirty="0" smtClean="0">
                <a:solidFill>
                  <a:srgbClr val="FF0000"/>
                </a:solidFill>
              </a:rPr>
              <a:t>mifepristone</a:t>
            </a:r>
            <a:r>
              <a:rPr lang="en-US" dirty="0">
                <a:solidFill>
                  <a:schemeClr val="tx1"/>
                </a:solidFill>
              </a:rPr>
              <a:t>), a </a:t>
            </a:r>
            <a:r>
              <a:rPr lang="en-US" dirty="0">
                <a:solidFill>
                  <a:srgbClr val="FF0000"/>
                </a:solidFill>
              </a:rPr>
              <a:t>GR antagonist</a:t>
            </a:r>
            <a:r>
              <a:rPr lang="en-US" dirty="0"/>
              <a:t>, </a:t>
            </a:r>
            <a:r>
              <a:rPr lang="en-US" dirty="0">
                <a:solidFill>
                  <a:srgbClr val="00B0F0"/>
                </a:solidFill>
              </a:rPr>
              <a:t>impaired</a:t>
            </a:r>
            <a:r>
              <a:rPr lang="en-US" dirty="0"/>
              <a:t> </a:t>
            </a:r>
            <a:r>
              <a:rPr lang="en-US" dirty="0">
                <a:solidFill>
                  <a:schemeClr val="tx1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B0F0"/>
                </a:solidFill>
              </a:rPr>
              <a:t>recall of stressful </a:t>
            </a:r>
            <a:r>
              <a:rPr lang="en-US" dirty="0" smtClean="0">
                <a:solidFill>
                  <a:srgbClr val="00B0F0"/>
                </a:solidFill>
              </a:rPr>
              <a:t>memories </a:t>
            </a:r>
            <a:r>
              <a:rPr lang="en-US" dirty="0" smtClean="0">
                <a:solidFill>
                  <a:schemeClr val="tx1"/>
                </a:solidFill>
              </a:rPr>
              <a:t>in </a:t>
            </a:r>
            <a:r>
              <a:rPr lang="en-US" dirty="0">
                <a:solidFill>
                  <a:schemeClr val="tx1"/>
                </a:solidFill>
              </a:rPr>
              <a:t>rats. 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  <a:p>
            <a:r>
              <a:rPr lang="en-US" dirty="0" smtClean="0">
                <a:solidFill>
                  <a:schemeClr val="tx1"/>
                </a:solidFill>
              </a:rPr>
              <a:t>In </a:t>
            </a:r>
            <a:r>
              <a:rPr lang="en-US" dirty="0">
                <a:solidFill>
                  <a:schemeClr val="tx1"/>
                </a:solidFill>
              </a:rPr>
              <a:t>a recent pilot study conducted in older adults with </a:t>
            </a:r>
            <a:r>
              <a:rPr lang="en-US" dirty="0" smtClean="0">
                <a:solidFill>
                  <a:schemeClr val="tx1"/>
                </a:solidFill>
              </a:rPr>
              <a:t>anxiety disorder and co-occurring cognitive </a:t>
            </a:r>
            <a:r>
              <a:rPr lang="en-US" dirty="0">
                <a:solidFill>
                  <a:schemeClr val="tx1"/>
                </a:solidFill>
              </a:rPr>
              <a:t>dysfunction, administration of </a:t>
            </a:r>
            <a:r>
              <a:rPr lang="en-US" dirty="0">
                <a:solidFill>
                  <a:srgbClr val="FF0000"/>
                </a:solidFill>
              </a:rPr>
              <a:t>RU-486 </a:t>
            </a:r>
            <a:r>
              <a:rPr lang="en-US" dirty="0">
                <a:solidFill>
                  <a:schemeClr val="tx1"/>
                </a:solidFill>
              </a:rPr>
              <a:t>(</a:t>
            </a:r>
            <a:r>
              <a:rPr lang="en-US" dirty="0">
                <a:solidFill>
                  <a:srgbClr val="FF0000"/>
                </a:solidFill>
              </a:rPr>
              <a:t>mifepristone</a:t>
            </a:r>
            <a:r>
              <a:rPr lang="en-US" dirty="0" smtClean="0">
                <a:solidFill>
                  <a:schemeClr val="tx1"/>
                </a:solidFill>
              </a:rPr>
              <a:t>) was associated </a:t>
            </a:r>
            <a:r>
              <a:rPr lang="en-US" dirty="0">
                <a:solidFill>
                  <a:schemeClr val="tx1"/>
                </a:solidFill>
              </a:rPr>
              <a:t>with </a:t>
            </a:r>
            <a:endParaRPr lang="en-US" dirty="0" smtClean="0">
              <a:solidFill>
                <a:schemeClr val="tx1"/>
              </a:solidFill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improvements </a:t>
            </a:r>
            <a:r>
              <a:rPr lang="en-US" dirty="0">
                <a:solidFill>
                  <a:schemeClr val="tx1"/>
                </a:solidFill>
              </a:rPr>
              <a:t>in memory, executive functions, and </a:t>
            </a:r>
            <a:r>
              <a:rPr lang="en-US" dirty="0" smtClean="0">
                <a:solidFill>
                  <a:schemeClr val="tx1"/>
                </a:solidFill>
              </a:rPr>
              <a:t>severity of </a:t>
            </a:r>
            <a:r>
              <a:rPr lang="en-US" dirty="0">
                <a:solidFill>
                  <a:schemeClr val="tx1"/>
                </a:solidFill>
              </a:rPr>
              <a:t>worry in patients with elevated cortisol levels at baseline.</a:t>
            </a:r>
          </a:p>
        </p:txBody>
      </p:sp>
    </p:spTree>
    <p:extLst>
      <p:ext uri="{BB962C8B-B14F-4D97-AF65-F5344CB8AC3E}">
        <p14:creationId xmlns:p14="http://schemas.microsoft.com/office/powerpoint/2010/main" val="31314692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CRF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>
                <a:solidFill>
                  <a:schemeClr val="tx1"/>
                </a:solidFill>
              </a:rPr>
              <a:t>Preclinical </a:t>
            </a:r>
            <a:r>
              <a:rPr lang="en-US" dirty="0">
                <a:solidFill>
                  <a:schemeClr val="tx1"/>
                </a:solidFill>
              </a:rPr>
              <a:t>studies have demonstrated that basal </a:t>
            </a:r>
            <a:r>
              <a:rPr lang="en-US" dirty="0">
                <a:solidFill>
                  <a:srgbClr val="FF0000"/>
                </a:solidFill>
              </a:rPr>
              <a:t>cerebrospinal </a:t>
            </a:r>
            <a:r>
              <a:rPr lang="en-US" dirty="0" smtClean="0">
                <a:solidFill>
                  <a:srgbClr val="FF0000"/>
                </a:solidFill>
              </a:rPr>
              <a:t>fluid </a:t>
            </a:r>
            <a:r>
              <a:rPr lang="en-US" dirty="0" smtClean="0">
                <a:solidFill>
                  <a:schemeClr val="tx1"/>
                </a:solidFill>
              </a:rPr>
              <a:t>(CSF</a:t>
            </a:r>
            <a:r>
              <a:rPr lang="en-US" dirty="0">
                <a:solidFill>
                  <a:schemeClr val="tx1"/>
                </a:solidFill>
              </a:rPr>
              <a:t>) </a:t>
            </a:r>
            <a:r>
              <a:rPr lang="en-US" dirty="0">
                <a:solidFill>
                  <a:srgbClr val="FF0000"/>
                </a:solidFill>
              </a:rPr>
              <a:t>CRH</a:t>
            </a:r>
            <a:r>
              <a:rPr lang="en-US" dirty="0"/>
              <a:t> </a:t>
            </a:r>
            <a:r>
              <a:rPr lang="en-US" dirty="0">
                <a:solidFill>
                  <a:schemeClr val="tx1"/>
                </a:solidFill>
              </a:rPr>
              <a:t>is</a:t>
            </a:r>
            <a:r>
              <a:rPr lang="en-US" dirty="0"/>
              <a:t> </a:t>
            </a:r>
            <a:r>
              <a:rPr lang="en-US" dirty="0">
                <a:solidFill>
                  <a:srgbClr val="00B0F0"/>
                </a:solidFill>
              </a:rPr>
              <a:t>higher</a:t>
            </a:r>
            <a:r>
              <a:rPr lang="en-US" dirty="0"/>
              <a:t> </a:t>
            </a:r>
            <a:r>
              <a:rPr lang="en-US" dirty="0">
                <a:solidFill>
                  <a:schemeClr val="tx1"/>
                </a:solidFill>
              </a:rPr>
              <a:t>in primates that have experienced </a:t>
            </a:r>
            <a:r>
              <a:rPr lang="en-US" dirty="0">
                <a:solidFill>
                  <a:srgbClr val="00B0F0"/>
                </a:solidFill>
              </a:rPr>
              <a:t>early-life stress</a:t>
            </a:r>
            <a:r>
              <a:rPr lang="en-US" dirty="0"/>
              <a:t>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chemeClr val="tx1"/>
                </a:solidFill>
              </a:rPr>
              <a:t>Exposure </a:t>
            </a:r>
            <a:r>
              <a:rPr lang="en-US" dirty="0">
                <a:solidFill>
                  <a:schemeClr val="tx1"/>
                </a:solidFill>
              </a:rPr>
              <a:t>to </a:t>
            </a:r>
            <a:r>
              <a:rPr lang="en-US" dirty="0">
                <a:solidFill>
                  <a:srgbClr val="00B0F0"/>
                </a:solidFill>
              </a:rPr>
              <a:t>excessive</a:t>
            </a:r>
            <a:r>
              <a:rPr lang="en-US" dirty="0"/>
              <a:t> </a:t>
            </a:r>
            <a:r>
              <a:rPr lang="en-US" dirty="0">
                <a:solidFill>
                  <a:schemeClr val="tx1"/>
                </a:solidFill>
              </a:rPr>
              <a:t>levels of </a:t>
            </a:r>
            <a:r>
              <a:rPr lang="en-US" dirty="0">
                <a:solidFill>
                  <a:srgbClr val="00B0F0"/>
                </a:solidFill>
              </a:rPr>
              <a:t>CRH</a:t>
            </a:r>
            <a:r>
              <a:rPr lang="en-US" dirty="0"/>
              <a:t> </a:t>
            </a:r>
            <a:r>
              <a:rPr lang="en-US" dirty="0">
                <a:solidFill>
                  <a:schemeClr val="tx1"/>
                </a:solidFill>
              </a:rPr>
              <a:t>in</a:t>
            </a:r>
            <a:r>
              <a:rPr lang="en-US" dirty="0"/>
              <a:t> </a:t>
            </a:r>
            <a:r>
              <a:rPr lang="en-US" dirty="0">
                <a:solidFill>
                  <a:srgbClr val="00B0F0"/>
                </a:solidFill>
              </a:rPr>
              <a:t>early life </a:t>
            </a:r>
            <a:r>
              <a:rPr lang="en-US" dirty="0">
                <a:solidFill>
                  <a:schemeClr val="tx1"/>
                </a:solidFill>
              </a:rPr>
              <a:t>is associated </a:t>
            </a:r>
            <a:r>
              <a:rPr lang="en-US" dirty="0" smtClean="0">
                <a:solidFill>
                  <a:schemeClr val="tx1"/>
                </a:solidFill>
              </a:rPr>
              <a:t>with </a:t>
            </a:r>
            <a:r>
              <a:rPr lang="en-US" dirty="0" smtClean="0">
                <a:solidFill>
                  <a:srgbClr val="FF0000"/>
                </a:solidFill>
              </a:rPr>
              <a:t>hippocampal </a:t>
            </a:r>
            <a:r>
              <a:rPr lang="en-US" dirty="0">
                <a:solidFill>
                  <a:srgbClr val="FF0000"/>
                </a:solidFill>
              </a:rPr>
              <a:t>damage </a:t>
            </a:r>
            <a:r>
              <a:rPr lang="en-US" dirty="0">
                <a:solidFill>
                  <a:schemeClr val="tx1"/>
                </a:solidFill>
              </a:rPr>
              <a:t>later in life.</a:t>
            </a:r>
          </a:p>
        </p:txBody>
      </p:sp>
    </p:spTree>
    <p:extLst>
      <p:ext uri="{BB962C8B-B14F-4D97-AF65-F5344CB8AC3E}">
        <p14:creationId xmlns:p14="http://schemas.microsoft.com/office/powerpoint/2010/main" val="36541455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3792" y="1825625"/>
            <a:ext cx="10800008" cy="435133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activation of CRH-1 </a:t>
            </a:r>
            <a:r>
              <a:rPr lang="en-US" dirty="0">
                <a:solidFill>
                  <a:schemeClr val="tx1"/>
                </a:solidFill>
              </a:rPr>
              <a:t>receptors may contribute to </a:t>
            </a:r>
            <a:r>
              <a:rPr lang="en-US" dirty="0">
                <a:solidFill>
                  <a:srgbClr val="00B0F0"/>
                </a:solidFill>
              </a:rPr>
              <a:t>increased </a:t>
            </a:r>
            <a:r>
              <a:rPr lang="en-US" dirty="0" smtClean="0">
                <a:solidFill>
                  <a:srgbClr val="00B0F0"/>
                </a:solidFill>
              </a:rPr>
              <a:t>anxiety-like responses</a:t>
            </a:r>
            <a:r>
              <a:rPr lang="en-US" dirty="0">
                <a:solidFill>
                  <a:schemeClr val="tx1"/>
                </a:solidFill>
              </a:rPr>
              <a:t>, 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whereas </a:t>
            </a:r>
            <a:r>
              <a:rPr lang="en-US" dirty="0">
                <a:solidFill>
                  <a:schemeClr val="tx1"/>
                </a:solidFill>
              </a:rPr>
              <a:t>the </a:t>
            </a:r>
            <a:r>
              <a:rPr lang="en-US" dirty="0">
                <a:solidFill>
                  <a:srgbClr val="FF0000"/>
                </a:solidFill>
              </a:rPr>
              <a:t>stimulation of CRH-2 </a:t>
            </a:r>
            <a:r>
              <a:rPr lang="en-US" dirty="0">
                <a:solidFill>
                  <a:schemeClr val="tx1"/>
                </a:solidFill>
              </a:rPr>
              <a:t>may be pivotal in </a:t>
            </a:r>
            <a:r>
              <a:rPr lang="en-US" dirty="0" smtClean="0">
                <a:solidFill>
                  <a:schemeClr val="tx1"/>
                </a:solidFill>
              </a:rPr>
              <a:t>mediating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F0"/>
                </a:solidFill>
              </a:rPr>
              <a:t>anxiolytic </a:t>
            </a:r>
            <a:r>
              <a:rPr lang="en-US" dirty="0">
                <a:solidFill>
                  <a:srgbClr val="00B0F0"/>
                </a:solidFill>
              </a:rPr>
              <a:t>behavior</a:t>
            </a:r>
            <a:r>
              <a:rPr lang="en-US" dirty="0"/>
              <a:t>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>
                <a:solidFill>
                  <a:schemeClr val="tx1"/>
                </a:solidFill>
              </a:rPr>
              <a:t>Maintaining </a:t>
            </a:r>
            <a:r>
              <a:rPr lang="en-US" dirty="0">
                <a:solidFill>
                  <a:schemeClr val="tx1"/>
                </a:solidFill>
              </a:rPr>
              <a:t>the </a:t>
            </a:r>
            <a:r>
              <a:rPr lang="en-US" dirty="0">
                <a:solidFill>
                  <a:srgbClr val="FF0000"/>
                </a:solidFill>
              </a:rPr>
              <a:t>appropriate functional equilibrium </a:t>
            </a:r>
            <a:r>
              <a:rPr lang="en-US" dirty="0" smtClean="0">
                <a:solidFill>
                  <a:schemeClr val="tx1"/>
                </a:solidFill>
              </a:rPr>
              <a:t>in the </a:t>
            </a:r>
            <a:r>
              <a:rPr lang="en-US" dirty="0">
                <a:solidFill>
                  <a:schemeClr val="tx1"/>
                </a:solidFill>
              </a:rPr>
              <a:t>contribution of each of the two CRH receptor subtypes to brain </a:t>
            </a:r>
            <a:r>
              <a:rPr lang="en-US" dirty="0" smtClean="0">
                <a:solidFill>
                  <a:schemeClr val="tx1"/>
                </a:solidFill>
              </a:rPr>
              <a:t>CRH pathways </a:t>
            </a:r>
            <a:r>
              <a:rPr lang="en-US" dirty="0">
                <a:solidFill>
                  <a:schemeClr val="tx1"/>
                </a:solidFill>
              </a:rPr>
              <a:t>might be essential to maintaining the </a:t>
            </a:r>
            <a:r>
              <a:rPr lang="en-US" dirty="0">
                <a:solidFill>
                  <a:srgbClr val="FF0000"/>
                </a:solidFill>
              </a:rPr>
              <a:t>protective and </a:t>
            </a:r>
            <a:r>
              <a:rPr lang="en-US" dirty="0" smtClean="0">
                <a:solidFill>
                  <a:srgbClr val="FF0000"/>
                </a:solidFill>
              </a:rPr>
              <a:t>adaptive</a:t>
            </a:r>
            <a:r>
              <a:rPr lang="en-US" dirty="0" smtClean="0">
                <a:solidFill>
                  <a:schemeClr val="tx1"/>
                </a:solidFill>
              </a:rPr>
              <a:t> psychological </a:t>
            </a:r>
            <a:r>
              <a:rPr lang="en-US" dirty="0">
                <a:solidFill>
                  <a:schemeClr val="tx1"/>
                </a:solidFill>
              </a:rPr>
              <a:t>and physiologic </a:t>
            </a:r>
            <a:r>
              <a:rPr lang="en-US" dirty="0">
                <a:solidFill>
                  <a:srgbClr val="00B0F0"/>
                </a:solidFill>
              </a:rPr>
              <a:t>response to stressors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895459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9397" y="1825625"/>
            <a:ext cx="10864403" cy="4351338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Hyperactivity</a:t>
            </a:r>
            <a:r>
              <a:rPr lang="en-US" dirty="0"/>
              <a:t> </a:t>
            </a:r>
            <a:r>
              <a:rPr lang="en-US" dirty="0">
                <a:solidFill>
                  <a:schemeClr val="tx1"/>
                </a:solidFill>
              </a:rPr>
              <a:t>of the </a:t>
            </a:r>
            <a:r>
              <a:rPr lang="en-US" dirty="0">
                <a:solidFill>
                  <a:srgbClr val="FF0000"/>
                </a:solidFill>
              </a:rPr>
              <a:t>HPA axis </a:t>
            </a:r>
            <a:r>
              <a:rPr lang="en-US" dirty="0">
                <a:solidFill>
                  <a:schemeClr val="tx1"/>
                </a:solidFill>
              </a:rPr>
              <a:t>has been observed in </a:t>
            </a:r>
            <a:r>
              <a:rPr lang="en-US" dirty="0" smtClean="0">
                <a:solidFill>
                  <a:schemeClr val="tx1"/>
                </a:solidFill>
              </a:rPr>
              <a:t>certain </a:t>
            </a:r>
            <a:r>
              <a:rPr lang="en-US" dirty="0" smtClean="0">
                <a:solidFill>
                  <a:srgbClr val="00B0F0"/>
                </a:solidFill>
              </a:rPr>
              <a:t>subgroups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of patients with </a:t>
            </a:r>
            <a:r>
              <a:rPr lang="en-US" dirty="0">
                <a:solidFill>
                  <a:srgbClr val="00B0F0"/>
                </a:solidFill>
              </a:rPr>
              <a:t>anxiety and mood disorders</a:t>
            </a:r>
            <a:r>
              <a:rPr lang="en-US" dirty="0"/>
              <a:t>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>
                <a:solidFill>
                  <a:schemeClr val="tx1"/>
                </a:solidFill>
              </a:rPr>
              <a:t>In </a:t>
            </a:r>
            <a:r>
              <a:rPr lang="en-US" dirty="0">
                <a:solidFill>
                  <a:schemeClr val="tx1"/>
                </a:solidFill>
              </a:rPr>
              <a:t>addition, the </a:t>
            </a:r>
            <a:r>
              <a:rPr lang="en-US" dirty="0">
                <a:solidFill>
                  <a:srgbClr val="00B0F0"/>
                </a:solidFill>
              </a:rPr>
              <a:t>effects </a:t>
            </a:r>
            <a:r>
              <a:rPr lang="en-US" dirty="0" smtClean="0">
                <a:solidFill>
                  <a:srgbClr val="00B0F0"/>
                </a:solidFill>
              </a:rPr>
              <a:t>of different </a:t>
            </a:r>
            <a:r>
              <a:rPr lang="en-US" dirty="0">
                <a:solidFill>
                  <a:srgbClr val="00B0F0"/>
                </a:solidFill>
              </a:rPr>
              <a:t>anti-anxiety agents </a:t>
            </a:r>
            <a:r>
              <a:rPr lang="en-US" dirty="0">
                <a:solidFill>
                  <a:schemeClr val="tx1"/>
                </a:solidFill>
              </a:rPr>
              <a:t>on various components of the HPA axis has </a:t>
            </a:r>
            <a:r>
              <a:rPr lang="en-US" dirty="0" smtClean="0">
                <a:solidFill>
                  <a:schemeClr val="tx1"/>
                </a:solidFill>
              </a:rPr>
              <a:t>been investigated</a:t>
            </a:r>
            <a:r>
              <a:rPr lang="en-US" dirty="0">
                <a:solidFill>
                  <a:schemeClr val="tx1"/>
                </a:solidFill>
              </a:rPr>
              <a:t>, including </a:t>
            </a:r>
            <a:r>
              <a:rPr lang="en-US" dirty="0">
                <a:solidFill>
                  <a:srgbClr val="C00000"/>
                </a:solidFill>
              </a:rPr>
              <a:t>benzodiazepines</a:t>
            </a:r>
            <a:r>
              <a:rPr lang="en-US" dirty="0">
                <a:solidFill>
                  <a:schemeClr val="tx1"/>
                </a:solidFill>
              </a:rPr>
              <a:t>, tricyclic antidepressants (</a:t>
            </a:r>
            <a:r>
              <a:rPr lang="en-US" dirty="0">
                <a:solidFill>
                  <a:srgbClr val="C00000"/>
                </a:solidFill>
              </a:rPr>
              <a:t>TCAs</a:t>
            </a:r>
            <a:r>
              <a:rPr lang="en-US" dirty="0">
                <a:solidFill>
                  <a:schemeClr val="tx1"/>
                </a:solidFill>
              </a:rPr>
              <a:t>), and </a:t>
            </a:r>
            <a:r>
              <a:rPr lang="en-US" dirty="0" smtClean="0">
                <a:solidFill>
                  <a:schemeClr val="tx1"/>
                </a:solidFill>
              </a:rPr>
              <a:t>selective serotonin </a:t>
            </a:r>
            <a:r>
              <a:rPr lang="en-US" dirty="0">
                <a:solidFill>
                  <a:schemeClr val="tx1"/>
                </a:solidFill>
              </a:rPr>
              <a:t>reuptake inhibitors (</a:t>
            </a:r>
            <a:r>
              <a:rPr lang="en-US" dirty="0">
                <a:solidFill>
                  <a:srgbClr val="C00000"/>
                </a:solidFill>
              </a:rPr>
              <a:t>SSRIs</a:t>
            </a:r>
            <a:r>
              <a:rPr lang="en-US" dirty="0">
                <a:solidFill>
                  <a:schemeClr val="tx1"/>
                </a:solidFill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6886211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benzodiazepines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smtClean="0">
                <a:solidFill>
                  <a:schemeClr val="tx1"/>
                </a:solidFill>
              </a:rPr>
              <a:t>including </a:t>
            </a:r>
            <a:r>
              <a:rPr lang="en-US" dirty="0" smtClean="0">
                <a:solidFill>
                  <a:srgbClr val="FF0000"/>
                </a:solidFill>
              </a:rPr>
              <a:t>clonazepam </a:t>
            </a:r>
            <a:r>
              <a:rPr lang="en-US" dirty="0">
                <a:solidFill>
                  <a:srgbClr val="FF0000"/>
                </a:solidFill>
              </a:rPr>
              <a:t>and alprazolam</a:t>
            </a:r>
            <a:r>
              <a:rPr lang="en-US" dirty="0">
                <a:solidFill>
                  <a:schemeClr val="tx1"/>
                </a:solidFill>
              </a:rPr>
              <a:t>, have been demonstrated to </a:t>
            </a:r>
            <a:r>
              <a:rPr lang="en-US" dirty="0">
                <a:solidFill>
                  <a:srgbClr val="00B0F0"/>
                </a:solidFill>
              </a:rPr>
              <a:t>reduce</a:t>
            </a:r>
            <a:r>
              <a:rPr lang="en-US" dirty="0"/>
              <a:t> </a:t>
            </a:r>
            <a:r>
              <a:rPr lang="en-US" dirty="0">
                <a:solidFill>
                  <a:schemeClr val="tx1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B0F0"/>
                </a:solidFill>
              </a:rPr>
              <a:t>activity</a:t>
            </a:r>
            <a:r>
              <a:rPr lang="en-US" dirty="0"/>
              <a:t> </a:t>
            </a:r>
            <a:r>
              <a:rPr lang="en-US" dirty="0" smtClean="0">
                <a:solidFill>
                  <a:schemeClr val="tx1"/>
                </a:solidFill>
              </a:rPr>
              <a:t>of corticotrophin </a:t>
            </a:r>
            <a:r>
              <a:rPr lang="en-US" dirty="0">
                <a:solidFill>
                  <a:schemeClr val="tx1"/>
                </a:solidFill>
              </a:rPr>
              <a:t>releasing factor (</a:t>
            </a:r>
            <a:r>
              <a:rPr lang="en-US" dirty="0">
                <a:solidFill>
                  <a:srgbClr val="00B0F0"/>
                </a:solidFill>
              </a:rPr>
              <a:t>CRF</a:t>
            </a:r>
            <a:r>
              <a:rPr lang="en-US" dirty="0">
                <a:solidFill>
                  <a:schemeClr val="tx1"/>
                </a:solidFill>
              </a:rPr>
              <a:t>)</a:t>
            </a:r>
            <a:r>
              <a:rPr lang="en-US" dirty="0">
                <a:solidFill>
                  <a:srgbClr val="00B0F0"/>
                </a:solidFill>
              </a:rPr>
              <a:t> neurons in the hypothalamus</a:t>
            </a:r>
            <a:r>
              <a:rPr lang="en-US" dirty="0">
                <a:solidFill>
                  <a:schemeClr val="tx1"/>
                </a:solidFill>
              </a:rPr>
              <a:t>.</a:t>
            </a:r>
            <a:r>
              <a:rPr lang="en-US" dirty="0"/>
              <a:t>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TCAs </a:t>
            </a:r>
            <a:r>
              <a:rPr lang="en-US" dirty="0">
                <a:solidFill>
                  <a:srgbClr val="FF0000"/>
                </a:solidFill>
              </a:rPr>
              <a:t>and SSRIs </a:t>
            </a:r>
            <a:r>
              <a:rPr lang="en-US" dirty="0" smtClean="0">
                <a:solidFill>
                  <a:schemeClr val="tx1"/>
                </a:solidFill>
              </a:rPr>
              <a:t>are also </a:t>
            </a:r>
            <a:r>
              <a:rPr lang="en-US" dirty="0">
                <a:solidFill>
                  <a:schemeClr val="tx1"/>
                </a:solidFill>
              </a:rPr>
              <a:t>effective anti-anxiety agents and these may act, in part, by </a:t>
            </a:r>
            <a:r>
              <a:rPr lang="en-US" dirty="0">
                <a:solidFill>
                  <a:srgbClr val="00B0F0"/>
                </a:solidFill>
              </a:rPr>
              <a:t>modulating the HPA axis</a:t>
            </a:r>
            <a:r>
              <a:rPr lang="en-US" dirty="0"/>
              <a:t>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chemeClr val="tx1"/>
                </a:solidFill>
              </a:rPr>
              <a:t>In </a:t>
            </a:r>
            <a:r>
              <a:rPr lang="en-US" dirty="0">
                <a:solidFill>
                  <a:schemeClr val="tx1"/>
                </a:solidFill>
              </a:rPr>
              <a:t>this regard, the </a:t>
            </a:r>
            <a:r>
              <a:rPr lang="en-US" dirty="0">
                <a:solidFill>
                  <a:srgbClr val="FF0000"/>
                </a:solidFill>
              </a:rPr>
              <a:t>SSRI </a:t>
            </a:r>
            <a:r>
              <a:rPr lang="en-US" dirty="0" err="1">
                <a:solidFill>
                  <a:srgbClr val="FF0000"/>
                </a:solidFill>
              </a:rPr>
              <a:t>escitalopram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chemeClr val="tx1"/>
                </a:solidFill>
              </a:rPr>
              <a:t>inhibits</a:t>
            </a:r>
            <a:r>
              <a:rPr lang="en-US" dirty="0"/>
              <a:t> </a:t>
            </a:r>
            <a:r>
              <a:rPr lang="en-US" dirty="0">
                <a:solidFill>
                  <a:srgbClr val="00B0F0"/>
                </a:solidFill>
              </a:rPr>
              <a:t>CRF release </a:t>
            </a:r>
            <a:r>
              <a:rPr lang="en-US" dirty="0">
                <a:solidFill>
                  <a:schemeClr val="tx1"/>
                </a:solidFill>
              </a:rPr>
              <a:t>in the central nucleus of </a:t>
            </a:r>
            <a:r>
              <a:rPr lang="en-US" dirty="0" smtClean="0">
                <a:solidFill>
                  <a:schemeClr val="tx1"/>
                </a:solidFill>
              </a:rPr>
              <a:t>the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F0"/>
                </a:solidFill>
              </a:rPr>
              <a:t>amygdala</a:t>
            </a:r>
            <a:r>
              <a:rPr lang="en-US" dirty="0">
                <a:solidFill>
                  <a:schemeClr val="tx1"/>
                </a:solidFill>
              </a:rPr>
              <a:t>,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>
                <a:solidFill>
                  <a:schemeClr val="tx1"/>
                </a:solidFill>
              </a:rPr>
              <a:t>while </a:t>
            </a:r>
            <a:r>
              <a:rPr lang="en-US" b="1" dirty="0">
                <a:solidFill>
                  <a:schemeClr val="tx1"/>
                </a:solidFill>
              </a:rPr>
              <a:t>increasing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rgbClr val="00B0F0"/>
                </a:solidFill>
              </a:rPr>
              <a:t>glucocorticoid receptor (GRs) density </a:t>
            </a:r>
            <a:r>
              <a:rPr lang="en-US" dirty="0">
                <a:solidFill>
                  <a:schemeClr val="tx1"/>
                </a:solidFill>
              </a:rPr>
              <a:t>in the </a:t>
            </a:r>
            <a:r>
              <a:rPr lang="en-US" dirty="0">
                <a:solidFill>
                  <a:srgbClr val="00B0F0"/>
                </a:solidFill>
              </a:rPr>
              <a:t>hippocampus </a:t>
            </a:r>
            <a:r>
              <a:rPr lang="en-US" dirty="0" smtClean="0">
                <a:solidFill>
                  <a:srgbClr val="00B0F0"/>
                </a:solidFill>
              </a:rPr>
              <a:t>and hypothalamus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174574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</a:rPr>
              <a:t>The role of the </a:t>
            </a:r>
            <a:r>
              <a:rPr lang="en-US" dirty="0">
                <a:solidFill>
                  <a:srgbClr val="FF0000"/>
                </a:solidFill>
              </a:rPr>
              <a:t>HPA axis </a:t>
            </a:r>
            <a:r>
              <a:rPr lang="en-US" dirty="0">
                <a:solidFill>
                  <a:schemeClr val="tx1"/>
                </a:solidFill>
              </a:rPr>
              <a:t>in the </a:t>
            </a:r>
            <a:r>
              <a:rPr lang="en-US" dirty="0">
                <a:solidFill>
                  <a:srgbClr val="FF0000"/>
                </a:solidFill>
              </a:rPr>
              <a:t>pathophysiology of </a:t>
            </a:r>
            <a:r>
              <a:rPr lang="en-US" dirty="0" smtClean="0">
                <a:solidFill>
                  <a:srgbClr val="FF0000"/>
                </a:solidFill>
              </a:rPr>
              <a:t>depression and </a:t>
            </a:r>
            <a:r>
              <a:rPr lang="en-US" dirty="0">
                <a:solidFill>
                  <a:srgbClr val="FF0000"/>
                </a:solidFill>
              </a:rPr>
              <a:t>chronic anxiety</a:t>
            </a:r>
            <a:r>
              <a:rPr lang="en-US" dirty="0"/>
              <a:t> </a:t>
            </a:r>
            <a:r>
              <a:rPr lang="en-US" dirty="0">
                <a:solidFill>
                  <a:schemeClr val="tx1"/>
                </a:solidFill>
              </a:rPr>
              <a:t>disorders has been extensively </a:t>
            </a:r>
            <a:r>
              <a:rPr lang="en-US" dirty="0" smtClean="0">
                <a:solidFill>
                  <a:schemeClr val="tx1"/>
                </a:solidFill>
              </a:rPr>
              <a:t>studied, including </a:t>
            </a:r>
            <a:r>
              <a:rPr lang="en-US" dirty="0">
                <a:solidFill>
                  <a:schemeClr val="tx1"/>
                </a:solidFill>
              </a:rPr>
              <a:t>the particular role played by their </a:t>
            </a:r>
            <a:r>
              <a:rPr lang="en-US" dirty="0" smtClean="0">
                <a:solidFill>
                  <a:schemeClr val="tx1"/>
                </a:solidFill>
              </a:rPr>
              <a:t>different components</a:t>
            </a:r>
            <a:r>
              <a:rPr lang="en-US" dirty="0">
                <a:solidFill>
                  <a:schemeClr val="tx1"/>
                </a:solidFill>
              </a:rPr>
              <a:t>, including </a:t>
            </a:r>
            <a:r>
              <a:rPr lang="en-US" dirty="0">
                <a:solidFill>
                  <a:srgbClr val="00B0F0"/>
                </a:solidFill>
              </a:rPr>
              <a:t>CRH neurotransmission</a:t>
            </a:r>
            <a:r>
              <a:rPr lang="en-US" dirty="0"/>
              <a:t>, </a:t>
            </a:r>
            <a:r>
              <a:rPr lang="en-US" dirty="0">
                <a:solidFill>
                  <a:srgbClr val="00B0F0"/>
                </a:solidFill>
              </a:rPr>
              <a:t>cortisol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smtClean="0">
                <a:solidFill>
                  <a:schemeClr val="tx1"/>
                </a:solidFill>
              </a:rPr>
              <a:t>and their </a:t>
            </a:r>
            <a:r>
              <a:rPr lang="en-US" dirty="0">
                <a:solidFill>
                  <a:schemeClr val="tx1"/>
                </a:solidFill>
              </a:rPr>
              <a:t>specific </a:t>
            </a:r>
            <a:r>
              <a:rPr lang="en-US" dirty="0">
                <a:solidFill>
                  <a:srgbClr val="00B0F0"/>
                </a:solidFill>
              </a:rPr>
              <a:t>receptors</a:t>
            </a:r>
            <a:r>
              <a:rPr lang="en-US" dirty="0">
                <a:solidFill>
                  <a:schemeClr val="tx1"/>
                </a:solidFill>
              </a:rPr>
              <a:t>, and the </a:t>
            </a:r>
            <a:r>
              <a:rPr lang="en-US" dirty="0">
                <a:solidFill>
                  <a:srgbClr val="00B0F0"/>
                </a:solidFill>
              </a:rPr>
              <a:t>genes</a:t>
            </a:r>
            <a:r>
              <a:rPr lang="en-US" dirty="0"/>
              <a:t> </a:t>
            </a:r>
            <a:r>
              <a:rPr lang="en-US" dirty="0">
                <a:solidFill>
                  <a:schemeClr val="tx1"/>
                </a:solidFill>
              </a:rPr>
              <a:t>coding for each of </a:t>
            </a:r>
            <a:r>
              <a:rPr lang="en-US" dirty="0" smtClean="0">
                <a:solidFill>
                  <a:schemeClr val="tx1"/>
                </a:solidFill>
              </a:rPr>
              <a:t>these molecules</a:t>
            </a:r>
            <a:r>
              <a:rPr lang="en-US" dirty="0">
                <a:solidFill>
                  <a:schemeClr val="tx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0933216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tx1"/>
                </a:solidFill>
              </a:rPr>
              <a:t>It remains unclear, however, </a:t>
            </a:r>
            <a:r>
              <a:rPr lang="en-US" dirty="0" smtClean="0">
                <a:solidFill>
                  <a:srgbClr val="00B0F0"/>
                </a:solidFill>
              </a:rPr>
              <a:t>how important </a:t>
            </a:r>
            <a:r>
              <a:rPr lang="en-US" dirty="0" smtClean="0">
                <a:solidFill>
                  <a:schemeClr val="tx1"/>
                </a:solidFill>
              </a:rPr>
              <a:t>the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F0"/>
                </a:solidFill>
              </a:rPr>
              <a:t>effects of anti-anxiety agents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tx1"/>
                </a:solidFill>
              </a:rPr>
              <a:t>on the </a:t>
            </a:r>
            <a:r>
              <a:rPr lang="en-US" dirty="0" smtClean="0">
                <a:solidFill>
                  <a:srgbClr val="FF0000"/>
                </a:solidFill>
              </a:rPr>
              <a:t>HPA axis activity </a:t>
            </a:r>
            <a:r>
              <a:rPr lang="en-US" dirty="0" smtClean="0">
                <a:solidFill>
                  <a:schemeClr val="tx1"/>
                </a:solidFill>
              </a:rPr>
              <a:t>are in mediating their </a:t>
            </a:r>
            <a:r>
              <a:rPr lang="en-US" dirty="0" smtClean="0">
                <a:solidFill>
                  <a:srgbClr val="FF0000"/>
                </a:solidFill>
              </a:rPr>
              <a:t>therapeutics benefits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tx1"/>
                </a:solidFill>
              </a:rPr>
              <a:t>and moreover whether </a:t>
            </a:r>
            <a:r>
              <a:rPr lang="en-US" dirty="0" smtClean="0">
                <a:solidFill>
                  <a:srgbClr val="00B0F0"/>
                </a:solidFill>
              </a:rPr>
              <a:t>further modulation of CRH </a:t>
            </a:r>
            <a:r>
              <a:rPr lang="en-US" dirty="0" smtClean="0">
                <a:solidFill>
                  <a:schemeClr val="tx1"/>
                </a:solidFill>
              </a:rPr>
              <a:t>and related systems </a:t>
            </a:r>
            <a:r>
              <a:rPr lang="en-US" dirty="0" smtClean="0">
                <a:solidFill>
                  <a:srgbClr val="00B0F0"/>
                </a:solidFill>
              </a:rPr>
              <a:t>might augment </a:t>
            </a:r>
            <a:r>
              <a:rPr lang="en-US" dirty="0" smtClean="0">
                <a:solidFill>
                  <a:schemeClr val="tx1"/>
                </a:solidFill>
              </a:rPr>
              <a:t>our currently available agents.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867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087" y="-159308"/>
            <a:ext cx="11230378" cy="1325563"/>
          </a:xfrm>
        </p:spPr>
        <p:txBody>
          <a:bodyPr/>
          <a:lstStyle/>
          <a:p>
            <a:r>
              <a:rPr lang="en-US" b="0" dirty="0" smtClean="0">
                <a:solidFill>
                  <a:schemeClr val="tx1"/>
                </a:solidFill>
              </a:rPr>
              <a:t>The interconnection between Psyche and Soma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7567" y="1532965"/>
            <a:ext cx="11227777" cy="5210350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Autonomic nervous system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HPA axis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Immune system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2295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7567" y="111244"/>
            <a:ext cx="11227777" cy="637198"/>
          </a:xfrm>
        </p:spPr>
        <p:txBody>
          <a:bodyPr>
            <a:normAutofit fontScale="90000"/>
          </a:bodyPr>
          <a:lstStyle/>
          <a:p>
            <a:r>
              <a:rPr lang="en-US" b="0" dirty="0" smtClean="0">
                <a:solidFill>
                  <a:schemeClr val="tx1"/>
                </a:solidFill>
              </a:rPr>
              <a:t>Two important factors of HPA in anxiety disorders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Glucocorticoids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Corticotropin</a:t>
            </a:r>
            <a:r>
              <a:rPr lang="en-US" dirty="0" smtClean="0">
                <a:solidFill>
                  <a:schemeClr val="tx1"/>
                </a:solidFill>
              </a:rPr>
              <a:t>-releasing hormone (CRH)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2085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696" y="124691"/>
            <a:ext cx="11227777" cy="637198"/>
          </a:xfrm>
        </p:spPr>
        <p:txBody>
          <a:bodyPr>
            <a:normAutofit fontScale="90000"/>
          </a:bodyPr>
          <a:lstStyle/>
          <a:p>
            <a:r>
              <a:rPr lang="en-US" b="0" dirty="0">
                <a:solidFill>
                  <a:schemeClr val="tx1"/>
                </a:solidFill>
              </a:rPr>
              <a:t>Cortisol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7567" y="1438835"/>
            <a:ext cx="11227777" cy="530448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 glucocorticoid synthesized in the adrenal glands. 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It contributes to </a:t>
            </a:r>
            <a:r>
              <a:rPr lang="en-US" dirty="0">
                <a:solidFill>
                  <a:schemeClr val="tx1"/>
                </a:solidFill>
              </a:rPr>
              <a:t>increased </a:t>
            </a:r>
            <a:r>
              <a:rPr lang="en-US" dirty="0">
                <a:solidFill>
                  <a:srgbClr val="FF0000"/>
                </a:solidFill>
              </a:rPr>
              <a:t>arousal</a:t>
            </a:r>
            <a:r>
              <a:rPr lang="en-US" dirty="0">
                <a:solidFill>
                  <a:schemeClr val="tx1"/>
                </a:solidFill>
              </a:rPr>
              <a:t>,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vigilance</a:t>
            </a:r>
            <a:r>
              <a:rPr lang="en-US" dirty="0">
                <a:solidFill>
                  <a:schemeClr val="tx1"/>
                </a:solidFill>
              </a:rPr>
              <a:t>,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focused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attention</a:t>
            </a:r>
            <a:r>
              <a:rPr lang="en-US" dirty="0"/>
              <a:t> </a:t>
            </a:r>
            <a:r>
              <a:rPr lang="en-US" dirty="0">
                <a:solidFill>
                  <a:schemeClr val="tx1"/>
                </a:solidFill>
              </a:rPr>
              <a:t>and </a:t>
            </a:r>
            <a:r>
              <a:rPr lang="en-US" dirty="0">
                <a:solidFill>
                  <a:srgbClr val="FF0000"/>
                </a:solidFill>
              </a:rPr>
              <a:t>memory formation</a:t>
            </a:r>
            <a:r>
              <a:rPr lang="en-US" dirty="0">
                <a:solidFill>
                  <a:schemeClr val="tx1"/>
                </a:solidFill>
              </a:rPr>
              <a:t>,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inhibition</a:t>
            </a:r>
            <a:r>
              <a:rPr lang="en-US" dirty="0" smtClean="0"/>
              <a:t> </a:t>
            </a:r>
            <a:r>
              <a:rPr lang="en-US" dirty="0">
                <a:solidFill>
                  <a:schemeClr val="tx1"/>
                </a:solidFill>
              </a:rPr>
              <a:t>of the </a:t>
            </a:r>
            <a:r>
              <a:rPr lang="en-US" dirty="0">
                <a:solidFill>
                  <a:srgbClr val="00B0F0"/>
                </a:solidFill>
              </a:rPr>
              <a:t>growth</a:t>
            </a:r>
            <a:r>
              <a:rPr lang="en-US" dirty="0"/>
              <a:t> </a:t>
            </a:r>
            <a:r>
              <a:rPr lang="en-US" dirty="0">
                <a:solidFill>
                  <a:schemeClr val="tx1"/>
                </a:solidFill>
              </a:rPr>
              <a:t>and</a:t>
            </a:r>
            <a:r>
              <a:rPr lang="en-US" dirty="0"/>
              <a:t> </a:t>
            </a:r>
            <a:r>
              <a:rPr lang="en-US" dirty="0">
                <a:solidFill>
                  <a:srgbClr val="00B0F0"/>
                </a:solidFill>
              </a:rPr>
              <a:t>reproductive</a:t>
            </a:r>
            <a:r>
              <a:rPr lang="en-US" dirty="0"/>
              <a:t> </a:t>
            </a:r>
            <a:r>
              <a:rPr lang="en-US" dirty="0">
                <a:solidFill>
                  <a:schemeClr val="tx1"/>
                </a:solidFill>
              </a:rPr>
              <a:t>systems, and containment of </a:t>
            </a:r>
            <a:r>
              <a:rPr lang="en-US" dirty="0" smtClean="0">
                <a:solidFill>
                  <a:schemeClr val="tx1"/>
                </a:solidFill>
              </a:rPr>
              <a:t>the </a:t>
            </a:r>
            <a:r>
              <a:rPr lang="en-US" dirty="0" smtClean="0">
                <a:solidFill>
                  <a:srgbClr val="00B0F0"/>
                </a:solidFill>
              </a:rPr>
              <a:t>immune </a:t>
            </a:r>
            <a:r>
              <a:rPr lang="en-US" dirty="0">
                <a:solidFill>
                  <a:srgbClr val="00B0F0"/>
                </a:solidFill>
              </a:rPr>
              <a:t>response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facilitate</a:t>
            </a:r>
            <a:r>
              <a:rPr lang="en-US" dirty="0"/>
              <a:t> </a:t>
            </a:r>
            <a:r>
              <a:rPr lang="en-US" dirty="0">
                <a:solidFill>
                  <a:schemeClr val="tx1"/>
                </a:solidFill>
              </a:rPr>
              <a:t>the encoding of </a:t>
            </a:r>
            <a:r>
              <a:rPr lang="en-US" dirty="0">
                <a:solidFill>
                  <a:srgbClr val="00B0F0"/>
                </a:solidFill>
              </a:rPr>
              <a:t>emotion-related memory</a:t>
            </a:r>
          </a:p>
        </p:txBody>
      </p:sp>
    </p:spTree>
    <p:extLst>
      <p:ext uri="{BB962C8B-B14F-4D97-AF65-F5344CB8AC3E}">
        <p14:creationId xmlns:p14="http://schemas.microsoft.com/office/powerpoint/2010/main" val="1059746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>
                <a:solidFill>
                  <a:schemeClr val="tx1"/>
                </a:solidFill>
              </a:rPr>
              <a:t>The</a:t>
            </a:r>
            <a:r>
              <a:rPr lang="en-US" dirty="0" smtClean="0"/>
              <a:t> </a:t>
            </a:r>
            <a:r>
              <a:rPr lang="en-US" dirty="0">
                <a:solidFill>
                  <a:srgbClr val="FF0000"/>
                </a:solidFill>
              </a:rPr>
              <a:t>hippocampus</a:t>
            </a:r>
            <a:r>
              <a:rPr lang="en-US" dirty="0"/>
              <a:t> </a:t>
            </a:r>
            <a:r>
              <a:rPr lang="en-US" dirty="0">
                <a:solidFill>
                  <a:schemeClr val="tx1"/>
                </a:solidFill>
              </a:rPr>
              <a:t>is particularly </a:t>
            </a:r>
            <a:r>
              <a:rPr lang="en-US" dirty="0">
                <a:solidFill>
                  <a:srgbClr val="00B0F0"/>
                </a:solidFill>
              </a:rPr>
              <a:t>sensitive</a:t>
            </a:r>
            <a:r>
              <a:rPr lang="en-US" dirty="0"/>
              <a:t> </a:t>
            </a:r>
            <a:r>
              <a:rPr lang="en-US" dirty="0" smtClean="0">
                <a:solidFill>
                  <a:schemeClr val="tx1"/>
                </a:solidFill>
              </a:rPr>
              <a:t>to many </a:t>
            </a:r>
            <a:r>
              <a:rPr lang="en-US" dirty="0">
                <a:solidFill>
                  <a:schemeClr val="tx1"/>
                </a:solidFill>
              </a:rPr>
              <a:t>types of insults. 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High </a:t>
            </a:r>
            <a:r>
              <a:rPr lang="en-US" dirty="0">
                <a:solidFill>
                  <a:srgbClr val="FF0000"/>
                </a:solidFill>
              </a:rPr>
              <a:t>glucocorticoid </a:t>
            </a:r>
            <a:r>
              <a:rPr lang="en-US" dirty="0">
                <a:solidFill>
                  <a:schemeClr val="tx1"/>
                </a:solidFill>
              </a:rPr>
              <a:t>levels</a:t>
            </a:r>
            <a:r>
              <a:rPr lang="en-US" dirty="0"/>
              <a:t> </a:t>
            </a:r>
            <a:r>
              <a:rPr lang="en-US" dirty="0">
                <a:solidFill>
                  <a:srgbClr val="00B0F0"/>
                </a:solidFill>
              </a:rPr>
              <a:t>impair cell survival</a:t>
            </a:r>
            <a:r>
              <a:rPr lang="en-US" dirty="0">
                <a:solidFill>
                  <a:schemeClr val="tx1"/>
                </a:solidFill>
              </a:rPr>
              <a:t>,</a:t>
            </a:r>
            <a:r>
              <a:rPr lang="en-US" dirty="0"/>
              <a:t> </a:t>
            </a:r>
            <a:r>
              <a:rPr lang="en-US" dirty="0" smtClean="0">
                <a:solidFill>
                  <a:srgbClr val="00B0F0"/>
                </a:solidFill>
              </a:rPr>
              <a:t>alter cell </a:t>
            </a:r>
            <a:r>
              <a:rPr lang="en-US" dirty="0">
                <a:solidFill>
                  <a:srgbClr val="00B0F0"/>
                </a:solidFill>
              </a:rPr>
              <a:t>metabolism</a:t>
            </a:r>
            <a:r>
              <a:rPr lang="en-US" dirty="0">
                <a:solidFill>
                  <a:schemeClr val="tx1"/>
                </a:solidFill>
              </a:rPr>
              <a:t>, and induce changes in </a:t>
            </a:r>
            <a:r>
              <a:rPr lang="en-US" dirty="0">
                <a:solidFill>
                  <a:srgbClr val="00B0F0"/>
                </a:solidFill>
              </a:rPr>
              <a:t>cell morphology</a:t>
            </a:r>
            <a:r>
              <a:rPr lang="en-US" dirty="0">
                <a:solidFill>
                  <a:schemeClr val="tx1"/>
                </a:solidFill>
              </a:rPr>
              <a:t>.</a:t>
            </a:r>
            <a:r>
              <a:rPr lang="en-US" dirty="0"/>
              <a:t>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>
                <a:solidFill>
                  <a:schemeClr val="tx1"/>
                </a:solidFill>
              </a:rPr>
              <a:t>The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stress-related impairment </a:t>
            </a:r>
            <a:r>
              <a:rPr lang="en-US" dirty="0">
                <a:solidFill>
                  <a:schemeClr val="tx1"/>
                </a:solidFill>
              </a:rPr>
              <a:t>in</a:t>
            </a:r>
            <a:r>
              <a:rPr lang="en-US" dirty="0"/>
              <a:t> </a:t>
            </a:r>
            <a:r>
              <a:rPr lang="en-US" dirty="0">
                <a:solidFill>
                  <a:srgbClr val="00B0F0"/>
                </a:solidFill>
              </a:rPr>
              <a:t>hippocampal-dependent cognitive and memory </a:t>
            </a:r>
            <a:r>
              <a:rPr lang="en-US" dirty="0" smtClean="0">
                <a:solidFill>
                  <a:srgbClr val="00B0F0"/>
                </a:solidFill>
              </a:rPr>
              <a:t>function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tx1"/>
                </a:solidFill>
              </a:rPr>
              <a:t>may </a:t>
            </a:r>
            <a:r>
              <a:rPr lang="en-US" dirty="0">
                <a:solidFill>
                  <a:schemeClr val="tx1"/>
                </a:solidFill>
              </a:rPr>
              <a:t>be a </a:t>
            </a:r>
            <a:r>
              <a:rPr lang="en-US" b="1" dirty="0">
                <a:solidFill>
                  <a:schemeClr val="tx1"/>
                </a:solidFill>
              </a:rPr>
              <a:t>consequence</a:t>
            </a:r>
            <a:r>
              <a:rPr lang="en-US" dirty="0">
                <a:solidFill>
                  <a:schemeClr val="tx1"/>
                </a:solidFill>
              </a:rPr>
              <a:t> of this </a:t>
            </a:r>
            <a:r>
              <a:rPr lang="en-US" b="1" dirty="0">
                <a:solidFill>
                  <a:schemeClr val="tx1"/>
                </a:solidFill>
              </a:rPr>
              <a:t>cellular damage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497060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pic>
        <p:nvPicPr>
          <p:cNvPr id="4" name="Content Placeholder 3" descr="Locus ceruleus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975020" y="1970467"/>
            <a:ext cx="5666703" cy="4095481"/>
          </a:xfrm>
        </p:spPr>
      </p:pic>
    </p:spTree>
    <p:extLst>
      <p:ext uri="{BB962C8B-B14F-4D97-AF65-F5344CB8AC3E}">
        <p14:creationId xmlns:p14="http://schemas.microsoft.com/office/powerpoint/2010/main" val="11793433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7908" y="791308"/>
            <a:ext cx="11227777" cy="5952007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>
                <a:solidFill>
                  <a:schemeClr val="tx1"/>
                </a:solidFill>
              </a:rPr>
              <a:t>T</a:t>
            </a:r>
            <a:r>
              <a:rPr lang="en-US" dirty="0" smtClean="0">
                <a:solidFill>
                  <a:schemeClr val="tx1"/>
                </a:solidFill>
              </a:rPr>
              <a:t>he</a:t>
            </a:r>
            <a:r>
              <a:rPr lang="en-US" dirty="0" smtClean="0"/>
              <a:t> </a:t>
            </a:r>
            <a:r>
              <a:rPr lang="en-US" dirty="0">
                <a:solidFill>
                  <a:srgbClr val="FF0000"/>
                </a:solidFill>
              </a:rPr>
              <a:t>amygdala</a:t>
            </a:r>
            <a:r>
              <a:rPr lang="en-US" dirty="0"/>
              <a:t> </a:t>
            </a:r>
            <a:r>
              <a:rPr lang="en-US" dirty="0">
                <a:solidFill>
                  <a:schemeClr val="tx1"/>
                </a:solidFill>
              </a:rPr>
              <a:t>may play an important role </a:t>
            </a:r>
            <a:r>
              <a:rPr lang="en-US" dirty="0" smtClean="0">
                <a:solidFill>
                  <a:schemeClr val="tx1"/>
                </a:solidFill>
              </a:rPr>
              <a:t>in mediating </a:t>
            </a:r>
            <a:r>
              <a:rPr lang="en-US" dirty="0">
                <a:solidFill>
                  <a:schemeClr val="tx1"/>
                </a:solidFill>
              </a:rPr>
              <a:t>the </a:t>
            </a:r>
            <a:r>
              <a:rPr lang="en-US" b="1" dirty="0">
                <a:solidFill>
                  <a:schemeClr val="tx1"/>
                </a:solidFill>
              </a:rPr>
              <a:t>negative effects of stress</a:t>
            </a:r>
            <a:r>
              <a:rPr lang="en-US" dirty="0">
                <a:solidFill>
                  <a:schemeClr val="tx1"/>
                </a:solidFill>
              </a:rPr>
              <a:t> on the </a:t>
            </a:r>
            <a:r>
              <a:rPr lang="en-US" dirty="0">
                <a:solidFill>
                  <a:srgbClr val="FF0000"/>
                </a:solidFill>
              </a:rPr>
              <a:t>hippocampus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766394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9966" y="1825625"/>
            <a:ext cx="10838645" cy="4351338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>
                <a:solidFill>
                  <a:schemeClr val="tx1"/>
                </a:solidFill>
              </a:rPr>
              <a:t>If</a:t>
            </a:r>
            <a:r>
              <a:rPr lang="en-US" dirty="0" smtClean="0"/>
              <a:t> </a:t>
            </a:r>
            <a:r>
              <a:rPr lang="en-US" dirty="0">
                <a:solidFill>
                  <a:srgbClr val="FF0000"/>
                </a:solidFill>
              </a:rPr>
              <a:t>stress-induced cortisol secretion </a:t>
            </a:r>
            <a:r>
              <a:rPr lang="en-US" dirty="0" smtClean="0">
                <a:solidFill>
                  <a:schemeClr val="tx1"/>
                </a:solidFill>
              </a:rPr>
              <a:t>is not </a:t>
            </a:r>
            <a:r>
              <a:rPr lang="en-US" dirty="0">
                <a:solidFill>
                  <a:schemeClr val="tx1"/>
                </a:solidFill>
              </a:rPr>
              <a:t>contained, persistently elevated cortisol levels can cause </a:t>
            </a:r>
            <a:r>
              <a:rPr lang="en-US" dirty="0" smtClean="0">
                <a:solidFill>
                  <a:schemeClr val="tx1"/>
                </a:solidFill>
              </a:rPr>
              <a:t>diverse </a:t>
            </a:r>
            <a:r>
              <a:rPr lang="en-US" dirty="0" smtClean="0">
                <a:solidFill>
                  <a:srgbClr val="00B0F0"/>
                </a:solidFill>
              </a:rPr>
              <a:t>harmful </a:t>
            </a:r>
            <a:r>
              <a:rPr lang="en-US" dirty="0">
                <a:solidFill>
                  <a:srgbClr val="00B0F0"/>
                </a:solidFill>
              </a:rPr>
              <a:t>effects </a:t>
            </a:r>
            <a:r>
              <a:rPr lang="en-US" dirty="0">
                <a:solidFill>
                  <a:schemeClr val="tx1"/>
                </a:solidFill>
              </a:rPr>
              <a:t>both</a:t>
            </a:r>
            <a:r>
              <a:rPr lang="en-US" dirty="0"/>
              <a:t> </a:t>
            </a:r>
            <a:r>
              <a:rPr lang="en-US" dirty="0">
                <a:solidFill>
                  <a:srgbClr val="00B0F0"/>
                </a:solidFill>
              </a:rPr>
              <a:t>peripherally</a:t>
            </a:r>
            <a:r>
              <a:rPr lang="en-US" dirty="0"/>
              <a:t> </a:t>
            </a:r>
            <a:r>
              <a:rPr lang="en-US" dirty="0">
                <a:solidFill>
                  <a:schemeClr val="tx1"/>
                </a:solidFill>
              </a:rPr>
              <a:t>and in the </a:t>
            </a:r>
            <a:r>
              <a:rPr lang="en-US" dirty="0">
                <a:solidFill>
                  <a:srgbClr val="00B0F0"/>
                </a:solidFill>
              </a:rPr>
              <a:t>CNS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946162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2378" y="1398494"/>
            <a:ext cx="11227777" cy="5344821"/>
          </a:xfrm>
        </p:spPr>
        <p:txBody>
          <a:bodyPr/>
          <a:lstStyle/>
          <a:p>
            <a:r>
              <a:rPr lang="en-US" dirty="0">
                <a:solidFill>
                  <a:srgbClr val="00B0F0"/>
                </a:solidFill>
              </a:rPr>
              <a:t>Peripheral adverse </a:t>
            </a:r>
            <a:r>
              <a:rPr lang="en-US" dirty="0" smtClean="0">
                <a:solidFill>
                  <a:srgbClr val="00B0F0"/>
                </a:solidFill>
              </a:rPr>
              <a:t>effects </a:t>
            </a:r>
            <a:r>
              <a:rPr lang="en-US" dirty="0" smtClean="0">
                <a:solidFill>
                  <a:schemeClr val="tx1"/>
                </a:solidFill>
              </a:rPr>
              <a:t>include 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hypertension</a:t>
            </a:r>
            <a:r>
              <a:rPr lang="en-US" dirty="0">
                <a:solidFill>
                  <a:schemeClr val="tx1"/>
                </a:solidFill>
              </a:rPr>
              <a:t>, </a:t>
            </a:r>
            <a:endParaRPr lang="en-US" dirty="0" smtClean="0">
              <a:solidFill>
                <a:schemeClr val="tx1"/>
              </a:solidFill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osteoporosis</a:t>
            </a:r>
            <a:r>
              <a:rPr lang="en-US" dirty="0">
                <a:solidFill>
                  <a:schemeClr val="tx1"/>
                </a:solidFill>
              </a:rPr>
              <a:t>, </a:t>
            </a:r>
            <a:endParaRPr lang="en-US" dirty="0" smtClean="0">
              <a:solidFill>
                <a:schemeClr val="tx1"/>
              </a:solidFill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immunosuppression</a:t>
            </a:r>
            <a:r>
              <a:rPr lang="en-US" dirty="0">
                <a:solidFill>
                  <a:schemeClr val="tx1"/>
                </a:solidFill>
              </a:rPr>
              <a:t>, </a:t>
            </a:r>
            <a:endParaRPr lang="en-US" dirty="0" smtClean="0">
              <a:solidFill>
                <a:schemeClr val="tx1"/>
              </a:solidFill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insulin resistance</a:t>
            </a:r>
            <a:r>
              <a:rPr lang="en-US" dirty="0">
                <a:solidFill>
                  <a:schemeClr val="tx1"/>
                </a:solidFill>
              </a:rPr>
              <a:t>, </a:t>
            </a:r>
            <a:endParaRPr lang="en-US" dirty="0" smtClean="0">
              <a:solidFill>
                <a:schemeClr val="tx1"/>
              </a:solidFill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dyslipidemia</a:t>
            </a:r>
            <a:r>
              <a:rPr lang="en-US" dirty="0">
                <a:solidFill>
                  <a:schemeClr val="tx1"/>
                </a:solidFill>
              </a:rPr>
              <a:t>, </a:t>
            </a:r>
            <a:endParaRPr lang="en-US" dirty="0" smtClean="0">
              <a:solidFill>
                <a:schemeClr val="tx1"/>
              </a:solidFill>
            </a:endParaRPr>
          </a:p>
          <a:p>
            <a:pPr lvl="1"/>
            <a:r>
              <a:rPr lang="en-US" dirty="0" err="1" smtClean="0">
                <a:solidFill>
                  <a:schemeClr val="tx1"/>
                </a:solidFill>
              </a:rPr>
              <a:t>dyscoagulation</a:t>
            </a:r>
            <a:r>
              <a:rPr lang="en-US" dirty="0">
                <a:solidFill>
                  <a:schemeClr val="tx1"/>
                </a:solidFill>
              </a:rPr>
              <a:t>, and ultimately </a:t>
            </a:r>
            <a:r>
              <a:rPr lang="en-US" dirty="0" smtClean="0">
                <a:solidFill>
                  <a:schemeClr val="tx1"/>
                </a:solidFill>
              </a:rPr>
              <a:t>  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atherosclerosis and </a:t>
            </a:r>
            <a:r>
              <a:rPr lang="en-US" dirty="0">
                <a:solidFill>
                  <a:schemeClr val="tx1"/>
                </a:solidFill>
              </a:rPr>
              <a:t>cardiovascular disease.</a:t>
            </a:r>
          </a:p>
        </p:txBody>
      </p:sp>
    </p:spTree>
    <p:extLst>
      <p:ext uri="{BB962C8B-B14F-4D97-AF65-F5344CB8AC3E}">
        <p14:creationId xmlns:p14="http://schemas.microsoft.com/office/powerpoint/2010/main" val="14552349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bidi presentation template - 990309 EN" id="{727E5D81-2038-4FE8-9540-8780AB091056}" vid="{59C72134-48C1-4C41-A89E-96ADDE8D2F7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MKS-Abidi Presentation Template-990727-EN</Template>
  <TotalTime>975</TotalTime>
  <Words>627</Words>
  <Application>Microsoft Office PowerPoint</Application>
  <PresentationFormat>Widescreen</PresentationFormat>
  <Paragraphs>73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The Role of the HPA Axis in Anxiety Disorders</vt:lpstr>
      <vt:lpstr>The interconnection between Psyche and Soma</vt:lpstr>
      <vt:lpstr>Two important factors of HPA in anxiety disorders</vt:lpstr>
      <vt:lpstr>Cortisol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CRF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Abidi Hygienic vs. Abidi Pharmaceutical</dc:title>
  <dc:creator>Ata Parsa</dc:creator>
  <cp:lastModifiedBy>Behnoush Alizadeh</cp:lastModifiedBy>
  <cp:revision>121</cp:revision>
  <dcterms:created xsi:type="dcterms:W3CDTF">2020-10-17T15:25:06Z</dcterms:created>
  <dcterms:modified xsi:type="dcterms:W3CDTF">2021-01-06T07:42:35Z</dcterms:modified>
</cp:coreProperties>
</file>